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66" r:id="rId6"/>
    <p:sldId id="274" r:id="rId7"/>
    <p:sldId id="257" r:id="rId8"/>
    <p:sldId id="269" r:id="rId9"/>
    <p:sldId id="275" r:id="rId10"/>
    <p:sldId id="276" r:id="rId11"/>
    <p:sldId id="277" r:id="rId12"/>
    <p:sldId id="258" r:id="rId13"/>
    <p:sldId id="270" r:id="rId14"/>
    <p:sldId id="259" r:id="rId15"/>
    <p:sldId id="260" r:id="rId16"/>
    <p:sldId id="265" r:id="rId17"/>
    <p:sldId id="278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595A-F759-B70E-296C-825B9F57D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DFAB2-10AC-F5A6-40E3-3948FB664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B598E-EA33-545A-5265-184C5704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A7925-9CA9-6BA1-119B-E2DDE888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13A6D-747A-B510-493D-6D0AE974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60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A1CF-6F26-7F4F-2CBA-6A3481C4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E83DC-C774-CBD4-6CF1-2DF7C4520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1076-17FB-37E4-1561-740EE094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5A24B-A355-88AA-0985-D082B875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0F9BD-2AD7-F1DC-3AFD-F4B34588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28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34A22-7BB2-A48B-C12E-B12A97553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DC399-65BA-45E6-BBF0-E38E74CD4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530ED-3089-D764-4F3E-6C91FD8F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8E6CB-D35B-3AC3-995F-E74EFAA8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65D82-7879-4EF1-BD8B-C5EF192A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70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33B5-2AEA-0323-0DA2-0C2F7BAF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49AA-19EB-0BD9-CB74-359EA218C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6766-F01C-70E8-A689-C876BDD7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565B1-53C9-D4C1-153B-A80EE174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3CDC2-7F44-3CE9-17A9-3324AA19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8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6FCF-69BC-6924-6AB3-5FE9B0A0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54553-3D63-060C-1D18-F6D36B913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6CD9C-5630-D6E3-A666-C9A9930A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4DB8B-DCEC-FD1C-BDCD-AD05C0CC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19FFC-B132-12F2-019F-C27737C1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79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4BB2-D32E-C196-FA6D-2ED40E85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C23D-7A7A-71E6-3994-E89915EF8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6C2FF-43A9-1C60-0ADF-5635D89B3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3675E-D12B-F015-0840-C3183795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227B4-4C48-4BDB-D5AA-3A7A43B5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01326-3AD4-C1B0-3559-908E7103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22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859F-D900-057F-BFBA-88A85D9D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196A7-7B02-BE6F-2F60-E6128E3BE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0F86A-2EAE-669E-EB00-FBD9C3BCD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FA1AF-1A71-F1BA-561B-C3847AF18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5A184-7C07-EDA4-D8E4-51EBD03A6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BEA2F-E4FF-5C0A-237C-1B742B31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7CD28E-7EE4-D015-5376-B96E70F1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D03F0-E82F-4983-A9D7-55F8AF399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79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722CF-D01C-4EE9-BDBD-28B78EF8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823B3-BDF1-8DD4-A62F-7DCA210A9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DA6DE-E50B-6757-38B6-77FEA45D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ED58A-F295-67BE-FB6B-FBC3ADEB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00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39848D-3770-33FC-8048-4EBA6548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2B50C-98FB-18EF-1D47-196FEC4D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48604-BF3B-AF02-55BC-8F1DA478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40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8EC7-0ACD-4E73-04CC-2D41840E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A176-5F7A-12DA-B9A7-8400D940F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7F962-2A90-A373-8DE9-F44B24BEA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9DF95-8AF6-70D0-47B5-C456C6291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73529-E36B-9E8C-BB6F-700E5979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F9A0D-3E0C-7575-1FED-9E9D8848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47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631B-98E8-13EA-64B8-F4F828EA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151BD9-6A76-A790-A3F2-31EEFF154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D176E-73E7-30EB-259D-1FAC4EE17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215E2-A5AB-BBB3-B78D-ABC0F446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80D46-0D84-E20F-EF19-B1C96EA6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CB042-B6A6-0873-F78A-2FAC76E9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19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ED6DD-6872-E605-9A16-BF791D7B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D641D-C122-2104-C117-0425C9E1E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2DE3B-956F-BCF2-07DD-C21D546CC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9D845-7D64-4CE4-ACA4-76B635FD064C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36AF6-D52C-06AE-EB6F-212E4521A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8213B-4C92-3EF2-A8CB-CA8F4C49C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1C26A-5483-473A-9C44-43EAE22E0E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14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250B-6263-0B3C-F391-2FE043CE9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613"/>
            <a:ext cx="8672052" cy="1101213"/>
          </a:xfrm>
        </p:spPr>
        <p:txBody>
          <a:bodyPr>
            <a:normAutofit/>
          </a:bodyPr>
          <a:lstStyle/>
          <a:p>
            <a:r>
              <a:rPr lang="en-IN" b="1" dirty="0"/>
              <a:t>AI/ML Session - 2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C1EF00-DF21-B7E2-5FD4-3091F3B19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84" y="1710813"/>
            <a:ext cx="5358580" cy="48550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5ECEE-7FCD-818F-DD63-148421060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90" y="1966452"/>
            <a:ext cx="3972233" cy="39722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722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B1522-4858-7C28-E975-89C65CCC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2" y="139525"/>
            <a:ext cx="5010855" cy="2264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A8F60-A6FC-E44D-F48C-1B1C1906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28" y="218209"/>
            <a:ext cx="5963955" cy="2818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1623A1-394F-06F3-3EDA-32F9D238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184" y="3311988"/>
            <a:ext cx="7557916" cy="34064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3325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3DD03-D617-196B-1F1E-50E13A7F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556811"/>
            <a:ext cx="7763958" cy="574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797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329E8F-03D9-FD12-BD62-FA52EC99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17" y="1362688"/>
            <a:ext cx="5248277" cy="2217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68242-DDEF-A5C8-219E-84FF3DE0C23F}"/>
              </a:ext>
            </a:extLst>
          </p:cNvPr>
          <p:cNvSpPr txBox="1"/>
          <p:nvPr/>
        </p:nvSpPr>
        <p:spPr>
          <a:xfrm>
            <a:off x="297117" y="462116"/>
            <a:ext cx="496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Conventional Programming Vs Machine Learning</a:t>
            </a:r>
          </a:p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3B9D4E-BB4F-DFF6-AE4F-8C55C2A83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22676"/>
              </p:ext>
            </p:extLst>
          </p:nvPr>
        </p:nvGraphicFramePr>
        <p:xfrm>
          <a:off x="6278212" y="784533"/>
          <a:ext cx="5392684" cy="71756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48171">
                  <a:extLst>
                    <a:ext uri="{9D8B030D-6E8A-4147-A177-3AD203B41FA5}">
                      <a16:colId xmlns:a16="http://schemas.microsoft.com/office/drawing/2014/main" val="2112935422"/>
                    </a:ext>
                  </a:extLst>
                </a:gridCol>
                <a:gridCol w="1348171">
                  <a:extLst>
                    <a:ext uri="{9D8B030D-6E8A-4147-A177-3AD203B41FA5}">
                      <a16:colId xmlns:a16="http://schemas.microsoft.com/office/drawing/2014/main" val="4152510978"/>
                    </a:ext>
                  </a:extLst>
                </a:gridCol>
                <a:gridCol w="1348171">
                  <a:extLst>
                    <a:ext uri="{9D8B030D-6E8A-4147-A177-3AD203B41FA5}">
                      <a16:colId xmlns:a16="http://schemas.microsoft.com/office/drawing/2014/main" val="2909581919"/>
                    </a:ext>
                  </a:extLst>
                </a:gridCol>
                <a:gridCol w="1348171">
                  <a:extLst>
                    <a:ext uri="{9D8B030D-6E8A-4147-A177-3AD203B41FA5}">
                      <a16:colId xmlns:a16="http://schemas.microsoft.com/office/drawing/2014/main" val="1308776872"/>
                    </a:ext>
                  </a:extLst>
                </a:gridCol>
              </a:tblGrid>
              <a:tr h="4205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Category</a:t>
                      </a:r>
                      <a:endParaRPr lang="en-IN" sz="140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Business Problem</a:t>
                      </a:r>
                      <a:endParaRPr lang="en-IN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Description</a:t>
                      </a:r>
                      <a:endParaRPr lang="en-IN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Output Type</a:t>
                      </a:r>
                      <a:endParaRPr lang="en-IN" sz="140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549584441"/>
                  </a:ext>
                </a:extLst>
              </a:tr>
              <a:tr h="962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Classification</a:t>
                      </a:r>
                      <a:endParaRPr lang="en-IN" sz="140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Customer Churn Prediction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Identify which customers are likely to stop using the service.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Churn / Not Churn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118343770"/>
                  </a:ext>
                </a:extLst>
              </a:tr>
              <a:tr h="781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Classification</a:t>
                      </a:r>
                      <a:endParaRPr lang="en-IN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Fraud Detection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Detect fraudulent financial transactions.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Fraud / Not Fraud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257523357"/>
                  </a:ext>
                </a:extLst>
              </a:tr>
              <a:tr h="781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Regression</a:t>
                      </a:r>
                      <a:endParaRPr lang="en-IN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Sales Forecasting (per item)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Predict sales numbers for a particular product.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Continuous Value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137205142"/>
                  </a:ext>
                </a:extLst>
              </a:tr>
              <a:tr h="6011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Regression</a:t>
                      </a:r>
                      <a:endParaRPr lang="en-IN" sz="140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House Price Prediction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Estimate price based on features.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Continuous Value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4183044389"/>
                  </a:ext>
                </a:extLst>
              </a:tr>
              <a:tr h="962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Clustering</a:t>
                      </a:r>
                      <a:endParaRPr lang="en-IN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Customer Segmentation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 customers based on behavior for marketing.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Cluster Labels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376931385"/>
                  </a:ext>
                </a:extLst>
              </a:tr>
              <a:tr h="781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Clustering</a:t>
                      </a:r>
                      <a:endParaRPr lang="en-IN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Product Grouping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Group similar products for recommendation systems.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Cluster Labels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213061042"/>
                  </a:ext>
                </a:extLst>
              </a:tr>
              <a:tr h="781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Time Series</a:t>
                      </a:r>
                      <a:endParaRPr lang="en-IN" sz="14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Monthly Revenue Forecasting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Predict future revenue based on historical data.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Time-Indexed Values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12627841"/>
                  </a:ext>
                </a:extLst>
              </a:tr>
            </a:tbl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9C7FF131-1A84-3349-1922-E21ED9508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" y="3923071"/>
            <a:ext cx="5589327" cy="2700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7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D4BB46D-0FEF-9666-D570-7F5645BA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0"/>
            <a:ext cx="1099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7BC7838-C117-2C41-FF0D-3679206E6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" y="226142"/>
            <a:ext cx="4572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112A2-85DD-071E-AA0A-D428B8C4C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66" y="226142"/>
            <a:ext cx="6698838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C64B189-B4ED-D71E-90D4-F2A2CB53C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" y="3797934"/>
            <a:ext cx="4572000" cy="2991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8698108-8C16-955C-F390-248014CF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65" y="3737599"/>
            <a:ext cx="4572000" cy="3091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6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D5BDDE3-D3C7-478D-89A5-C962F75DB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096000" cy="3065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79BC4B7-FF3C-23C5-972A-1A85DFE5F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83003"/>
            <a:ext cx="6095999" cy="4041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62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6B7024-79F3-8CB3-B5A4-E4CC54DFD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618554"/>
              </p:ext>
            </p:extLst>
          </p:nvPr>
        </p:nvGraphicFramePr>
        <p:xfrm>
          <a:off x="993058" y="462119"/>
          <a:ext cx="9891252" cy="64974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945626">
                  <a:extLst>
                    <a:ext uri="{9D8B030D-6E8A-4147-A177-3AD203B41FA5}">
                      <a16:colId xmlns:a16="http://schemas.microsoft.com/office/drawing/2014/main" val="1302452350"/>
                    </a:ext>
                  </a:extLst>
                </a:gridCol>
                <a:gridCol w="4945626">
                  <a:extLst>
                    <a:ext uri="{9D8B030D-6E8A-4147-A177-3AD203B41FA5}">
                      <a16:colId xmlns:a16="http://schemas.microsoft.com/office/drawing/2014/main" val="2731196581"/>
                    </a:ext>
                  </a:extLst>
                </a:gridCol>
              </a:tblGrid>
              <a:tr h="434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Steps 1–5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Steps 6–9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553214"/>
                  </a:ext>
                </a:extLst>
              </a:tr>
              <a:tr h="1435017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b="1" dirty="0"/>
                        <a:t>Basic Inspection</a:t>
                      </a:r>
                      <a:r>
                        <a:rPr lang="en-US" dirty="0"/>
                        <a:t> </a:t>
                      </a:r>
                    </a:p>
                    <a:p>
                      <a:pPr marL="0" indent="0">
                        <a:buNone/>
                      </a:pPr>
                      <a:r>
                        <a:rPr lang="en-US" dirty="0"/>
                        <a:t>• Load dataset • Check shape &amp; data types • Summary statistics • Identify issues (nulls, outliers, imbalance)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6. Transformations</a:t>
                      </a:r>
                      <a:r>
                        <a:rPr lang="en-IN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• Log transform 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• Square-root transform 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• Box-Cox / Yeo-Johnson 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• Feature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737830"/>
                  </a:ext>
                </a:extLst>
              </a:tr>
              <a:tr h="14350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2. Fill the Null Values</a:t>
                      </a:r>
                      <a:r>
                        <a:rPr lang="en-US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Mean/Median/Mode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Forward/Backward fill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KNN/Model imputation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7. Categorical → Numerical</a:t>
                      </a:r>
                      <a:r>
                        <a:rPr lang="en-US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One-hot encoding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Label encoding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Target encoding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Frequency encoding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72834"/>
                  </a:ext>
                </a:extLst>
              </a:tr>
              <a:tr h="11659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3. Remove Outliers</a:t>
                      </a:r>
                      <a:r>
                        <a:rPr lang="en-US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IQR method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 Z-Score method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Boxplot &amp; visualization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8. Standardization / Normalization</a:t>
                      </a:r>
                      <a:r>
                        <a:rPr lang="en-IN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• </a:t>
                      </a:r>
                      <a:r>
                        <a:rPr lang="en-IN" dirty="0" err="1"/>
                        <a:t>StandardScaler</a:t>
                      </a:r>
                      <a:r>
                        <a:rPr lang="en-IN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• </a:t>
                      </a:r>
                      <a:r>
                        <a:rPr lang="en-IN" dirty="0" err="1"/>
                        <a:t>MinMaxScaler</a:t>
                      </a:r>
                      <a:r>
                        <a:rPr lang="en-IN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• </a:t>
                      </a:r>
                      <a:r>
                        <a:rPr lang="en-IN" dirty="0" err="1"/>
                        <a:t>RobustScaler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385755"/>
                  </a:ext>
                </a:extLst>
              </a:tr>
              <a:tr h="11659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4. Balance the Dataset</a:t>
                      </a:r>
                      <a:r>
                        <a:rPr lang="en-US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Oversampling (SMOTE)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</a:t>
                      </a:r>
                      <a:r>
                        <a:rPr lang="en-US" dirty="0" err="1"/>
                        <a:t>Undersampling</a:t>
                      </a:r>
                      <a:r>
                        <a:rPr lang="en-US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Class weights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9. Train / Test Split</a:t>
                      </a:r>
                      <a:r>
                        <a:rPr lang="en-US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70/30 or 80/20 split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• Stratified split for classification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066857"/>
                  </a:ext>
                </a:extLst>
              </a:tr>
              <a:tr h="7597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5. Visualization</a:t>
                      </a:r>
                      <a:r>
                        <a:rPr lang="en-US" dirty="0"/>
                        <a:t> • Histogram, boxplot • Scatterplot, </a:t>
                      </a:r>
                      <a:r>
                        <a:rPr lang="en-US" dirty="0" err="1"/>
                        <a:t>pairplot</a:t>
                      </a:r>
                      <a:r>
                        <a:rPr lang="en-US" dirty="0"/>
                        <a:t> • Correlation heatmap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217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4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0440DA-B7F3-2C11-6AC0-D1BDB243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6" y="328757"/>
            <a:ext cx="7411929" cy="240405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9E57BF0-4073-3EB4-5594-7FE15980D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91" y="3699163"/>
            <a:ext cx="10671460" cy="17560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37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D61D31-450C-B224-4DB1-A6CADBBB1D20}"/>
              </a:ext>
            </a:extLst>
          </p:cNvPr>
          <p:cNvSpPr txBox="1"/>
          <p:nvPr/>
        </p:nvSpPr>
        <p:spPr>
          <a:xfrm>
            <a:off x="1012723" y="560440"/>
            <a:ext cx="9350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https://github.com/alexvatti/full-stack-data-science/blob/main/Internship-Exercises/ML-Internship/Classification/Iris-Flower-Classification/Iris_Flowers_Classification.ipynb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6025F-5680-5BD5-D745-F5A552A4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342734"/>
            <a:ext cx="9350477" cy="36763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BE8C7-37DE-344F-4570-86B3BF65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06" y="5155097"/>
            <a:ext cx="5429129" cy="1638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76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0A4EA5-A8DD-8184-4BEC-CB6101003CEA}"/>
              </a:ext>
            </a:extLst>
          </p:cNvPr>
          <p:cNvSpPr txBox="1"/>
          <p:nvPr/>
        </p:nvSpPr>
        <p:spPr>
          <a:xfrm>
            <a:off x="1130711" y="324465"/>
            <a:ext cx="9261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https://github.com/alexvatti/full-stack-data-science/blob/main/Internship-Exercises/ML-Internship/Classification/Titanic-Survived-Classifcation/Titanic_survival_prediction.ipynb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77D06-B11E-DEB2-DD82-B6C1214C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44" y="970796"/>
            <a:ext cx="6190283" cy="3274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1683B-C584-F1E5-6EE8-A7FC2878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519" y="4525146"/>
            <a:ext cx="8809702" cy="20083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6408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4A159A-8F50-C6A5-C711-C91BF68A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" y="218988"/>
            <a:ext cx="4329546" cy="620259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09E8D3-D9C2-24A0-AFF3-B1930DE8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6" y="2447060"/>
            <a:ext cx="3028950" cy="17145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034D17-D157-92D2-6AD5-35C442BB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573" y="924791"/>
            <a:ext cx="4208318" cy="45174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6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2108800-5654-4974-C8C2-75A30E5301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346" y="561109"/>
            <a:ext cx="4857084" cy="3681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F0EFE5-3E4F-1482-F4B2-F0DC62EE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8" y="4589563"/>
            <a:ext cx="5113628" cy="2076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CAD73E6-8632-004C-5FE2-F5E43A78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747" y="4628676"/>
            <a:ext cx="5997683" cy="2037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1F78-AB40-1DBC-C0E4-A2857C0A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6733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6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3651215-6174-2775-6B2D-23B3FDDC5F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" y="223841"/>
            <a:ext cx="6050973" cy="31298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E8FB3-B048-6B96-FBD3-6A531040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744" y="3463767"/>
            <a:ext cx="7386256" cy="33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0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1249EB7C-F33A-D475-9229-5CC17DBF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98" y="77098"/>
            <a:ext cx="5368414" cy="3351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4A579639-3185-16F1-0734-8CE154095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843" y="77098"/>
            <a:ext cx="5808569" cy="3351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3D91A0-E451-B226-9263-08E0C42EF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98" y="3907708"/>
            <a:ext cx="4939705" cy="2469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C248A1-923D-28F0-930B-1B3801841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936" y="3723001"/>
            <a:ext cx="3981841" cy="2654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96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D5B2828-6524-E0F0-3FAF-0C6B5D525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1" y="416091"/>
            <a:ext cx="5580697" cy="4176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371EB4-8924-59BF-0CD6-98563EE3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6091"/>
            <a:ext cx="5219987" cy="45611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5AA28-8932-48E5-0265-078464F3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4" y="1104468"/>
            <a:ext cx="4495914" cy="44893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2DBDEE-8DEC-D1ED-E3BE-0EF96504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06" y="1080829"/>
            <a:ext cx="4658442" cy="45417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7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3008E-ED3A-E56C-8C53-1BA237AB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382575"/>
            <a:ext cx="5961710" cy="58068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47640-D34D-CCA1-A785-AAB997B9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689" y="494657"/>
            <a:ext cx="5504773" cy="25914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13EB1-FDEC-28B4-208E-4AD2C15DC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89" y="3286005"/>
            <a:ext cx="5462306" cy="2803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22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C2C7B-A466-2A6D-22AA-8FE16B76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1" y="0"/>
            <a:ext cx="6387170" cy="3553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1F4AD-B806-DB89-B2D8-B54ABC3F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2" y="3856469"/>
            <a:ext cx="6387170" cy="2762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7AC37-6443-79BC-0A62-EEC16FA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960" y="83127"/>
            <a:ext cx="4960041" cy="2951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A4C5A-2439-BC71-A379-F16C705EA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364" y="3667509"/>
            <a:ext cx="5042219" cy="2431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023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329</Words>
  <Application>Microsoft Office PowerPoint</Application>
  <PresentationFormat>Widescreen</PresentationFormat>
  <Paragraphs>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AI/ML Session - 2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Reddy</dc:creator>
  <cp:lastModifiedBy>Alex Reddy</cp:lastModifiedBy>
  <cp:revision>2</cp:revision>
  <dcterms:created xsi:type="dcterms:W3CDTF">2025-11-19T13:03:58Z</dcterms:created>
  <dcterms:modified xsi:type="dcterms:W3CDTF">2025-11-20T02:20:52Z</dcterms:modified>
</cp:coreProperties>
</file>